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5" r:id="rId5"/>
  </p:sldMasterIdLst>
  <p:notesMasterIdLst>
    <p:notesMasterId r:id="rId13"/>
  </p:notesMasterIdLst>
  <p:handoutMasterIdLst>
    <p:handoutMasterId r:id="rId14"/>
  </p:handoutMasterIdLst>
  <p:sldIdLst>
    <p:sldId id="341" r:id="rId6"/>
    <p:sldId id="376" r:id="rId7"/>
    <p:sldId id="377" r:id="rId8"/>
    <p:sldId id="378" r:id="rId9"/>
    <p:sldId id="379" r:id="rId10"/>
    <p:sldId id="380" r:id="rId11"/>
    <p:sldId id="360" r:id="rId12"/>
  </p:sldIdLst>
  <p:sldSz cx="12192000" cy="6858000"/>
  <p:notesSz cx="8520113" cy="707707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29" userDrawn="1">
          <p15:clr>
            <a:srgbClr val="A4A3A4"/>
          </p15:clr>
        </p15:guide>
        <p15:guide id="2" pos="268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2" initials="MS" lastIdx="1" clrIdx="0">
    <p:extLst>
      <p:ext uri="{19B8F6BF-5375-455C-9EA6-DF929625EA0E}">
        <p15:presenceInfo xmlns:p15="http://schemas.microsoft.com/office/powerpoint/2012/main" userId="Huawei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750A3"/>
    <a:srgbClr val="FFFF00"/>
    <a:srgbClr val="127092"/>
    <a:srgbClr val="2A6EA8"/>
    <a:srgbClr val="B1D254"/>
    <a:srgbClr val="0F5C77"/>
    <a:srgbClr val="0099CC"/>
    <a:srgbClr val="33CCCC"/>
    <a:srgbClr val="FF66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40" autoAdjust="0"/>
    <p:restoredTop sz="95805" autoAdjust="0"/>
  </p:normalViewPr>
  <p:slideViewPr>
    <p:cSldViewPr snapToGrid="0">
      <p:cViewPr>
        <p:scale>
          <a:sx n="90" d="100"/>
          <a:sy n="90" d="100"/>
        </p:scale>
        <p:origin x="706" y="2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44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2229"/>
        <p:guide pos="26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693352" cy="35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826763" y="1"/>
            <a:ext cx="3693352" cy="35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722776"/>
            <a:ext cx="3693352" cy="35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826763" y="6722776"/>
            <a:ext cx="3693352" cy="35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56266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693352" cy="35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826763" y="1"/>
            <a:ext cx="3693352" cy="35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900238" y="530225"/>
            <a:ext cx="4719637" cy="26543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137318" y="3361389"/>
            <a:ext cx="6245478" cy="3185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722776"/>
            <a:ext cx="3693352" cy="35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826763" y="6722776"/>
            <a:ext cx="3693352" cy="35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236063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200" b="1" dirty="0"/>
              <a:t/>
            </a:r>
            <a:br>
              <a:rPr lang="en-GB" altLang="en-US" sz="1200" b="1" dirty="0"/>
            </a:b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824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3345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5739" y="1828800"/>
            <a:ext cx="10729365" cy="4374537"/>
          </a:xfrm>
          <a:prstGeom prst="rect">
            <a:avLst/>
          </a:prstGeom>
        </p:spPr>
        <p:txBody>
          <a:bodyPr lIns="0" tIns="0" rIns="0" bIns="0"/>
          <a:lstStyle>
            <a:lvl1pPr marL="179298" marR="0" indent="-168191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484" algn="ctr"/>
              </a:tabLst>
              <a:defRPr sz="1799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277" marR="0" indent="-285607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484" algn="ctr"/>
              </a:tabLst>
              <a:defRPr sz="1599" baseline="0">
                <a:latin typeface="+mn-lt"/>
                <a:ea typeface="Microsoft YaHei" panose="020B0503020204020204" pitchFamily="34" charset="-122"/>
              </a:defRPr>
            </a:lvl2pPr>
            <a:lvl3pPr marL="1098026" marR="0" indent="-168191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484" algn="ctr"/>
              </a:tabLst>
              <a:defRPr sz="1298" baseline="0">
                <a:latin typeface="+mn-lt"/>
                <a:ea typeface="Microsoft YaHei" panose="020B0503020204020204" pitchFamily="34" charset="-122"/>
              </a:defRPr>
            </a:lvl3pPr>
            <a:lvl4pPr marL="525587" indent="-171074">
              <a:buFont typeface="Arial" panose="020B0604020202020204" pitchFamily="34" charset="0"/>
              <a:buChar char="•"/>
              <a:tabLst>
                <a:tab pos="1207816" algn="ctr"/>
              </a:tabLst>
              <a:defRPr sz="1298" baseline="0"/>
            </a:lvl4pPr>
            <a:lvl5pPr marL="525587" indent="-171074">
              <a:buFont typeface="Arial" panose="020B0604020202020204" pitchFamily="34" charset="0"/>
              <a:buChar char="•"/>
              <a:tabLst>
                <a:tab pos="1207816" algn="ctr"/>
              </a:tabLst>
              <a:defRPr sz="1298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8861" marR="0" lvl="1" indent="-168191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484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484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484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8658" y="655982"/>
            <a:ext cx="10736446" cy="69416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603" indent="0" algn="ctr">
              <a:buNone/>
              <a:defRPr sz="2597"/>
            </a:lvl2pPr>
            <a:lvl3pPr marL="1187204" indent="0" algn="ctr">
              <a:buNone/>
              <a:defRPr sz="2337"/>
            </a:lvl3pPr>
            <a:lvl4pPr marL="1780808" indent="0" algn="ctr">
              <a:buNone/>
              <a:defRPr sz="2078"/>
            </a:lvl4pPr>
            <a:lvl5pPr marL="2374410" indent="0" algn="ctr">
              <a:buNone/>
              <a:defRPr sz="2078"/>
            </a:lvl5pPr>
            <a:lvl6pPr marL="2968012" indent="0" algn="ctr">
              <a:buNone/>
              <a:defRPr sz="2078"/>
            </a:lvl6pPr>
            <a:lvl7pPr marL="3561615" indent="0" algn="ctr">
              <a:buNone/>
              <a:defRPr sz="2078"/>
            </a:lvl7pPr>
            <a:lvl8pPr marL="4155218" indent="0" algn="ctr">
              <a:buNone/>
              <a:defRPr sz="2078"/>
            </a:lvl8pPr>
            <a:lvl9pPr marL="4748820" indent="0" algn="ctr">
              <a:buNone/>
              <a:defRPr sz="2078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766513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4169" y="0"/>
            <a:ext cx="10515600" cy="6898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372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nip Single Corner Rectangle 7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826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138" y="3292217"/>
            <a:ext cx="9288320" cy="1379955"/>
          </a:xfrm>
        </p:spPr>
        <p:txBody>
          <a:bodyPr/>
          <a:lstStyle/>
          <a:p>
            <a:pPr algn="ctr" eaLnBrk="1" hangingPunct="1"/>
            <a:r>
              <a:rPr lang="en-GB" sz="4000" dirty="0" smtClean="0">
                <a:latin typeface="+mn-lt"/>
                <a:ea typeface="DengXian" panose="02010600030101010101" pitchFamily="2" charset="-122"/>
              </a:rPr>
              <a:t/>
            </a:r>
            <a:br>
              <a:rPr lang="en-GB" sz="4000" dirty="0" smtClean="0">
                <a:latin typeface="+mn-lt"/>
                <a:ea typeface="DengXian" panose="02010600030101010101" pitchFamily="2" charset="-122"/>
              </a:rPr>
            </a:br>
            <a:r>
              <a:rPr lang="en-GB" sz="4000" dirty="0" smtClean="0">
                <a:latin typeface="+mn-lt"/>
                <a:ea typeface="DengXian" panose="02010600030101010101" pitchFamily="2" charset="-122"/>
              </a:rPr>
              <a:t/>
            </a:r>
            <a:br>
              <a:rPr lang="en-GB" sz="4000" dirty="0" smtClean="0">
                <a:latin typeface="+mn-lt"/>
                <a:ea typeface="DengXian" panose="02010600030101010101" pitchFamily="2" charset="-122"/>
              </a:rPr>
            </a:br>
            <a:r>
              <a:rPr lang="en-GB" sz="4000" dirty="0" smtClean="0">
                <a:latin typeface="+mn-lt"/>
                <a:ea typeface="DengXian" panose="02010600030101010101" pitchFamily="2" charset="-122"/>
              </a:rPr>
              <a:t/>
            </a:r>
            <a:br>
              <a:rPr lang="en-GB" sz="4000" dirty="0" smtClean="0">
                <a:latin typeface="+mn-lt"/>
                <a:ea typeface="DengXian" panose="02010600030101010101" pitchFamily="2" charset="-122"/>
              </a:rPr>
            </a:br>
            <a:r>
              <a:rPr lang="en-GB" sz="4000" dirty="0" smtClean="0">
                <a:latin typeface="+mn-lt"/>
                <a:ea typeface="DengXian" panose="02010600030101010101" pitchFamily="2" charset="-122"/>
              </a:rPr>
              <a:t/>
            </a:r>
            <a:br>
              <a:rPr lang="en-GB" sz="4000" dirty="0" smtClean="0">
                <a:latin typeface="+mn-lt"/>
                <a:ea typeface="DengXian" panose="02010600030101010101" pitchFamily="2" charset="-122"/>
              </a:rPr>
            </a:br>
            <a:r>
              <a:rPr lang="en-GB" sz="4000" dirty="0" smtClean="0">
                <a:latin typeface="+mn-lt"/>
                <a:ea typeface="DengXian" panose="02010600030101010101" pitchFamily="2" charset="-122"/>
              </a:rPr>
              <a:t>Study Proposal on </a:t>
            </a:r>
            <a:r>
              <a:rPr lang="en-GB" sz="4000" dirty="0">
                <a:latin typeface="+mn-lt"/>
                <a:ea typeface="DengXian" panose="02010600030101010101" pitchFamily="2" charset="-122"/>
              </a:rPr>
              <a:t>Enhanced 5G Core Support for </a:t>
            </a:r>
            <a:r>
              <a:rPr lang="en-GB" sz="4000" dirty="0" smtClean="0">
                <a:latin typeface="+mn-lt"/>
                <a:ea typeface="DengXian" panose="02010600030101010101" pitchFamily="2" charset="-122"/>
              </a:rPr>
              <a:t>AI (FS_5GC_AI)</a:t>
            </a:r>
            <a:r>
              <a:rPr lang="en-US" altLang="en-US" sz="4000" b="1" dirty="0" smtClean="0"/>
              <a:t> </a:t>
            </a:r>
            <a:r>
              <a:rPr lang="en-US" altLang="en-US" sz="4000" b="1" dirty="0"/>
              <a:t/>
            </a:r>
            <a:br>
              <a:rPr lang="en-US" altLang="en-US" sz="4000" b="1" dirty="0"/>
            </a:br>
            <a:r>
              <a:rPr lang="en-US" altLang="en-US" sz="4000" b="1" dirty="0"/>
              <a:t/>
            </a:r>
            <a:br>
              <a:rPr lang="en-US" altLang="en-US" sz="4000" b="1" dirty="0"/>
            </a:br>
            <a:endParaRPr lang="en-GB" altLang="en-US" sz="40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BF315B0-1B68-408D-8595-B488432A1EC6}"/>
              </a:ext>
            </a:extLst>
          </p:cNvPr>
          <p:cNvSpPr txBox="1"/>
          <p:nvPr/>
        </p:nvSpPr>
        <p:spPr>
          <a:xfrm>
            <a:off x="4799468" y="3841796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Samsung</a:t>
            </a:r>
            <a:endParaRPr lang="en-US" sz="2400" b="1" i="1" strike="sngStrike" dirty="0">
              <a:solidFill>
                <a:srgbClr val="FF0000"/>
              </a:solidFill>
            </a:endParaRPr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xmlns="" id="{AA2802BD-1B72-4AD1-8184-0FD099607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904" y="213009"/>
            <a:ext cx="3861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TSG-SA WG2 Meeting #</a:t>
            </a:r>
            <a:r>
              <a:rPr lang="sv-SE" altLang="en-US" sz="1400" b="1" dirty="0" smtClean="0">
                <a:latin typeface="Arial "/>
              </a:rPr>
              <a:t>157</a:t>
            </a:r>
            <a:endParaRPr lang="sv-SE" altLang="en-US" sz="14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400" b="1" dirty="0" smtClean="0">
                <a:latin typeface="Arial "/>
              </a:rPr>
              <a:t>22 </a:t>
            </a:r>
            <a:r>
              <a:rPr lang="en-US" altLang="en-US" sz="1400" b="1" dirty="0">
                <a:latin typeface="Arial "/>
              </a:rPr>
              <a:t>– </a:t>
            </a:r>
            <a:r>
              <a:rPr lang="en-US" altLang="en-US" sz="1400" b="1" dirty="0" smtClean="0">
                <a:latin typeface="Arial "/>
              </a:rPr>
              <a:t>26 May 2023, Berlin, Germany</a:t>
            </a:r>
            <a:endParaRPr lang="en-US" altLang="en-US" sz="1400" b="1" dirty="0">
              <a:latin typeface="Arial 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4907739" y="367862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S2-2306475</a:t>
            </a:r>
            <a:endParaRPr lang="zh-CN" altLang="en-US" sz="14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348191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62224" y="1899137"/>
            <a:ext cx="10891576" cy="4277825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Groundwork for support of AI across the 5GS was pioneered by SA2 with the introduction of NWDAF as a 5GC NF, and past releases have both expanded the set of </a:t>
            </a:r>
            <a:r>
              <a:rPr lang="en-US" dirty="0" smtClean="0"/>
              <a:t>data </a:t>
            </a:r>
            <a:r>
              <a:rPr lang="en-US" dirty="0" smtClean="0"/>
              <a:t>analytics and a framework for model sharing/federated learning in the 5GC</a:t>
            </a:r>
          </a:p>
          <a:p>
            <a:r>
              <a:rPr lang="en-US" dirty="0" smtClean="0"/>
              <a:t>Rel-18 </a:t>
            </a:r>
            <a:r>
              <a:rPr lang="en-US" dirty="0" err="1" smtClean="0"/>
              <a:t>AIMLsys</a:t>
            </a:r>
            <a:r>
              <a:rPr lang="en-US" dirty="0" smtClean="0"/>
              <a:t> in SA2 introduced 5GC support for AI/ML-based services with a set of new monitoring, exposure and policy capabilities as well as a new functionality hosted in NEF to provide assistance for member UE selection to an AF executing AI/ML operations</a:t>
            </a:r>
          </a:p>
          <a:p>
            <a:r>
              <a:rPr lang="en-US" dirty="0" smtClean="0"/>
              <a:t>Meanwhile, more AI functionalities are being introduced in other domains of 5GS by different WGs</a:t>
            </a:r>
          </a:p>
          <a:p>
            <a:r>
              <a:rPr lang="en-US" dirty="0" smtClean="0"/>
              <a:t>In Rel-19, we propose to enhance the 5GC capabilities to enable improved support for AI by focusing on </a:t>
            </a:r>
            <a:r>
              <a:rPr lang="en-US" dirty="0" err="1" smtClean="0"/>
              <a:t>i</a:t>
            </a:r>
            <a:r>
              <a:rPr lang="en-US" dirty="0" smtClean="0"/>
              <a:t>) cross-domain coordination aspects incl. RAN and UE, ii) extension of recommendations for 5GC NFs, and iii) detection/mitigation of network risks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05349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Objectives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625" y="1768474"/>
            <a:ext cx="10515600" cy="4727575"/>
          </a:xfrm>
        </p:spPr>
        <p:txBody>
          <a:bodyPr>
            <a:normAutofit fontScale="70000" lnSpcReduction="20000"/>
          </a:bodyPr>
          <a:lstStyle/>
          <a:p>
            <a:r>
              <a:rPr lang="en-US" u="sng" dirty="0" smtClean="0"/>
              <a:t>Objective 1</a:t>
            </a:r>
            <a:r>
              <a:rPr lang="en-US" dirty="0" smtClean="0"/>
              <a:t>: </a:t>
            </a:r>
            <a:r>
              <a:rPr lang="en-GB" dirty="0"/>
              <a:t>Architecture extensions for coordination of cross-domain AI/ML </a:t>
            </a:r>
            <a:r>
              <a:rPr lang="en-GB" dirty="0" smtClean="0"/>
              <a:t>functionalities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GB" dirty="0" smtClean="0"/>
              <a:t>Support </a:t>
            </a:r>
            <a:r>
              <a:rPr lang="en-GB" dirty="0"/>
              <a:t>for AI/ML related data and/or model sharing between 5GC and RAN entities.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GB" dirty="0" smtClean="0"/>
              <a:t>Support </a:t>
            </a:r>
            <a:r>
              <a:rPr lang="en-GB" dirty="0"/>
              <a:t>for AI/ML coordination between MTLF and MDAS.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GB" dirty="0" smtClean="0"/>
              <a:t>Further </a:t>
            </a:r>
            <a:r>
              <a:rPr lang="en-GB" dirty="0"/>
              <a:t>5GC support for UE-based data collection and/or exposure and AI-related processing with AI servers located in </a:t>
            </a:r>
            <a:r>
              <a:rPr lang="en-GB" dirty="0" smtClean="0"/>
              <a:t>AF, 5GC, RAN, or </a:t>
            </a:r>
            <a:r>
              <a:rPr lang="en-GB" dirty="0"/>
              <a:t>other UE</a:t>
            </a:r>
            <a:r>
              <a:rPr lang="en-GB" dirty="0" smtClean="0"/>
              <a:t>.</a:t>
            </a:r>
            <a:endParaRPr lang="en-US" dirty="0" smtClean="0"/>
          </a:p>
          <a:p>
            <a:r>
              <a:rPr lang="en-US" u="sng" dirty="0" smtClean="0"/>
              <a:t>Objective 2</a:t>
            </a:r>
            <a:r>
              <a:rPr lang="en-US" dirty="0" smtClean="0"/>
              <a:t>: </a:t>
            </a:r>
            <a:r>
              <a:rPr lang="en-GB" dirty="0"/>
              <a:t>Architectural and functional extensions to support AI-based 5GC recommendation capabilities</a:t>
            </a:r>
            <a:endParaRPr lang="en-US" dirty="0" smtClean="0"/>
          </a:p>
          <a:p>
            <a:pPr marL="914400" lvl="1" indent="-457200">
              <a:buFont typeface="+mj-lt"/>
              <a:buAutoNum type="alphaLcPeriod"/>
            </a:pPr>
            <a:r>
              <a:rPr lang="en-US" dirty="0" smtClean="0"/>
              <a:t>Identify </a:t>
            </a:r>
            <a:r>
              <a:rPr lang="en-US" dirty="0"/>
              <a:t>new use cases to apply AI-based 5GC recommendations for network and UE operations.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dirty="0" smtClean="0"/>
              <a:t>Study </a:t>
            </a:r>
            <a:r>
              <a:rPr lang="en-US" dirty="0"/>
              <a:t>required architecture extensions to support AI-based 5GC recommendation capabilities.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dirty="0" smtClean="0"/>
              <a:t>Enhancements </a:t>
            </a:r>
            <a:r>
              <a:rPr lang="en-US" dirty="0"/>
              <a:t>of AI-related 5GC functionality relevant to recommendations (e.g. AI model accuracy monitoring, AI model performance feedback, confidence levels, etc.). </a:t>
            </a:r>
            <a:endParaRPr lang="en-US" dirty="0" smtClean="0"/>
          </a:p>
          <a:p>
            <a:r>
              <a:rPr lang="en-US" u="sng" dirty="0" smtClean="0"/>
              <a:t>Objective 3</a:t>
            </a:r>
            <a:r>
              <a:rPr lang="en-US" dirty="0" smtClean="0"/>
              <a:t>: </a:t>
            </a:r>
            <a:r>
              <a:rPr lang="en-GB" dirty="0"/>
              <a:t>Extensions for </a:t>
            </a:r>
            <a:r>
              <a:rPr lang="en-GB" dirty="0" smtClean="0"/>
              <a:t>AI-based detection </a:t>
            </a:r>
            <a:r>
              <a:rPr lang="en-GB" dirty="0"/>
              <a:t>and mitigation of performance degradation and/or operational conflict</a:t>
            </a:r>
            <a:endParaRPr lang="en-US" dirty="0" smtClean="0"/>
          </a:p>
          <a:p>
            <a:pPr marL="914400" lvl="1" indent="-457200">
              <a:buFont typeface="+mj-lt"/>
              <a:buAutoNum type="alphaLcPeriod"/>
            </a:pPr>
            <a:r>
              <a:rPr lang="en-GB" dirty="0" smtClean="0"/>
              <a:t>Definition </a:t>
            </a:r>
            <a:r>
              <a:rPr lang="en-GB" dirty="0"/>
              <a:t>of network risk in relation to performance degradation and operational conflict.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GB" dirty="0" smtClean="0"/>
              <a:t>Support </a:t>
            </a:r>
            <a:r>
              <a:rPr lang="en-GB" dirty="0"/>
              <a:t>5GC-based network risk detection as well as network actions leveraging AI and recommendations to mitigate the detected network risk.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GB" dirty="0" smtClean="0"/>
              <a:t>Initial </a:t>
            </a:r>
            <a:r>
              <a:rPr lang="en-GB" dirty="0"/>
              <a:t>focus on mobility management optimization use case, including 5GC and RAN based AI/ML. For example, UE trajectory predictions available both at NWDAF and NG-RAN leading to potential performance degradation and/or operational conflict when 5GC and RAN jointly performing handover decisions. Other use cases to be explored</a:t>
            </a:r>
            <a:r>
              <a:rPr lang="en-GB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894195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1: Additional </a:t>
            </a:r>
            <a:r>
              <a:rPr lang="en-US" dirty="0" smtClean="0"/>
              <a:t>Information</a:t>
            </a:r>
            <a:endParaRPr lang="en-GB" dirty="0">
              <a:solidFill>
                <a:srgbClr val="0750A3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1a) RAN WGs have done extensive work on AI/ML potentially requiring support from </a:t>
            </a:r>
            <a:r>
              <a:rPr lang="en-US" dirty="0" smtClean="0"/>
              <a:t>5GC:</a:t>
            </a:r>
            <a:endParaRPr lang="en-US" dirty="0" smtClean="0"/>
          </a:p>
          <a:p>
            <a:pPr lvl="1"/>
            <a:r>
              <a:rPr lang="en-US" dirty="0" smtClean="0"/>
              <a:t>RAN 1/2 are considering the 5GC (incl. LMF) as an option for AI/ML model transfer/delivery point to the UE via both control and user planes for CSI, beam management and positioning use cases</a:t>
            </a:r>
          </a:p>
          <a:p>
            <a:pPr lvl="1"/>
            <a:r>
              <a:rPr lang="en-US" dirty="0" smtClean="0"/>
              <a:t>RAN3 has developed separate AI-based UE mobility predictions from NWDAF analytics for their mobility optimization use </a:t>
            </a:r>
            <a:r>
              <a:rPr lang="en-US" dirty="0" smtClean="0"/>
              <a:t>case.RAN-5GC </a:t>
            </a:r>
            <a:r>
              <a:rPr lang="en-US" dirty="0" smtClean="0"/>
              <a:t>coordination is desired to optimize network behavior and prevent overlapping/conflicting decisions</a:t>
            </a:r>
          </a:p>
          <a:p>
            <a:r>
              <a:rPr lang="en-US" dirty="0" smtClean="0"/>
              <a:t>1b) Rel-18 </a:t>
            </a:r>
            <a:r>
              <a:rPr lang="en-US" dirty="0"/>
              <a:t>developed some </a:t>
            </a:r>
            <a:r>
              <a:rPr lang="en-US" dirty="0" smtClean="0"/>
              <a:t>use </a:t>
            </a:r>
            <a:r>
              <a:rPr lang="en-US" dirty="0" smtClean="0"/>
              <a:t>cases for NWDAF/MDAS </a:t>
            </a:r>
            <a:r>
              <a:rPr lang="en-US" dirty="0" smtClean="0"/>
              <a:t>collaboration</a:t>
            </a:r>
            <a:r>
              <a:rPr lang="en-US" dirty="0" smtClean="0"/>
              <a:t>, </a:t>
            </a:r>
            <a:r>
              <a:rPr lang="en-US" dirty="0"/>
              <a:t>but </a:t>
            </a:r>
            <a:r>
              <a:rPr lang="en-US" dirty="0" smtClean="0"/>
              <a:t>still need much improvement to support, e. g., model </a:t>
            </a:r>
            <a:r>
              <a:rPr lang="en-US" dirty="0"/>
              <a:t>sharing/coordination between </a:t>
            </a:r>
            <a:r>
              <a:rPr lang="en-US" dirty="0" smtClean="0"/>
              <a:t>entities</a:t>
            </a:r>
            <a:r>
              <a:rPr lang="en-US" dirty="0" smtClean="0"/>
              <a:t>.</a:t>
            </a:r>
            <a:endParaRPr lang="en-US" strike="sngStrike" dirty="0" smtClean="0"/>
          </a:p>
          <a:p>
            <a:r>
              <a:rPr lang="en-US" dirty="0" smtClean="0"/>
              <a:t>1c) </a:t>
            </a:r>
            <a:r>
              <a:rPr lang="en-US" altLang="ko-KR" dirty="0" smtClean="0"/>
              <a:t>Rel-18 </a:t>
            </a:r>
            <a:r>
              <a:rPr lang="en-US" altLang="ko-KR" dirty="0"/>
              <a:t>developed </a:t>
            </a:r>
            <a:r>
              <a:rPr lang="en-US" altLang="ko-KR" dirty="0" smtClean="0"/>
              <a:t>UE data </a:t>
            </a:r>
            <a:r>
              <a:rPr lang="en-US" altLang="ko-KR" dirty="0"/>
              <a:t>collection mechanism for NWDAF </a:t>
            </a:r>
            <a:r>
              <a:rPr lang="en-US" altLang="ko-KR" dirty="0" smtClean="0"/>
              <a:t>analytics, and </a:t>
            </a:r>
            <a:r>
              <a:rPr lang="en-US" altLang="ko-KR" dirty="0"/>
              <a:t>did not conclude exposure of AI-related information to the </a:t>
            </a:r>
            <a:r>
              <a:rPr lang="en-US" altLang="ko-KR" dirty="0" smtClean="0"/>
              <a:t>UE. </a:t>
            </a:r>
            <a:r>
              <a:rPr lang="en-US" dirty="0" smtClean="0"/>
              <a:t>UE-based AI operation with AI servers in different </a:t>
            </a:r>
            <a:r>
              <a:rPr lang="en-US" dirty="0" smtClean="0"/>
              <a:t>domains </a:t>
            </a:r>
            <a:r>
              <a:rPr lang="en-US" dirty="0" smtClean="0"/>
              <a:t>requires enhancement on the 5GC </a:t>
            </a:r>
            <a:r>
              <a:rPr lang="en-US" dirty="0"/>
              <a:t>including data collection and exposure </a:t>
            </a:r>
            <a:r>
              <a:rPr lang="en-US" dirty="0" smtClean="0"/>
              <a:t>framework for wider use.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17779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2: </a:t>
            </a:r>
            <a:r>
              <a:rPr lang="en-US" dirty="0"/>
              <a:t>Additional Information</a:t>
            </a:r>
            <a:r>
              <a:rPr lang="en-US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Rel-18 introduced the capability for NEF to provide recommendations to support AI application (AF) </a:t>
            </a:r>
            <a:r>
              <a:rPr lang="en-US" dirty="0" smtClean="0"/>
              <a:t>i.e</a:t>
            </a:r>
            <a:r>
              <a:rPr lang="en-US" dirty="0" smtClean="0"/>
              <a:t>., for member UE selection and other recommended parameters for AI application operations such as time window, </a:t>
            </a:r>
            <a:r>
              <a:rPr lang="en-US" dirty="0" err="1" smtClean="0"/>
              <a:t>QoS</a:t>
            </a:r>
            <a:r>
              <a:rPr lang="en-US" dirty="0" smtClean="0"/>
              <a:t>, UE location, etc. </a:t>
            </a:r>
          </a:p>
          <a:p>
            <a:r>
              <a:rPr lang="en-US" dirty="0" smtClean="0"/>
              <a:t>2a) Usage of recommendation is limited in Rel-18. New use cases should be investigated to apply 5GC recommendations to network operations (consumed by 5GC NF) and UE application client operations</a:t>
            </a:r>
          </a:p>
          <a:p>
            <a:pPr lvl="1"/>
            <a:r>
              <a:rPr lang="en-GB" dirty="0"/>
              <a:t>SA4 FS_AI4Media study is expected to require support from 5GC on </a:t>
            </a:r>
            <a:r>
              <a:rPr lang="en-GB" dirty="0" smtClean="0"/>
              <a:t>exposure</a:t>
            </a:r>
            <a:r>
              <a:rPr lang="en-GB" dirty="0" smtClean="0"/>
              <a:t>/ recommendations </a:t>
            </a:r>
            <a:r>
              <a:rPr lang="en-GB" dirty="0"/>
              <a:t>to </a:t>
            </a:r>
            <a:r>
              <a:rPr lang="en-GB" dirty="0" smtClean="0"/>
              <a:t>UE to support split inferencing and intermediate data transfer as shown in TR 26.927</a:t>
            </a:r>
            <a:endParaRPr lang="en-GB" dirty="0"/>
          </a:p>
          <a:p>
            <a:r>
              <a:rPr lang="en-US" dirty="0" smtClean="0"/>
              <a:t>2b) NEF was selected for recommendation in Rel-18. Architecture extensions should be investigated for new use cases, e.g. which NF to provide recommendations, new required services, new procedures, etc.</a:t>
            </a:r>
          </a:p>
          <a:p>
            <a:r>
              <a:rPr lang="en-US" dirty="0" smtClean="0"/>
              <a:t>2c) AI model related functionality previously specified only </a:t>
            </a:r>
            <a:r>
              <a:rPr lang="en-US" dirty="0" smtClean="0"/>
              <a:t>addresses analytics</a:t>
            </a:r>
            <a:r>
              <a:rPr lang="en-US" dirty="0" smtClean="0"/>
              <a:t>. </a:t>
            </a:r>
            <a:r>
              <a:rPr lang="en-US" dirty="0" smtClean="0"/>
              <a:t>Hence, AI </a:t>
            </a:r>
            <a:r>
              <a:rPr lang="en-US" dirty="0" smtClean="0"/>
              <a:t>functionalities should be extended to address recommendations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482501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3: </a:t>
            </a:r>
            <a:r>
              <a:rPr lang="en-US" dirty="0"/>
              <a:t>Additional Information</a:t>
            </a:r>
            <a:r>
              <a:rPr lang="en-US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AI functionalities are defined in different </a:t>
            </a:r>
            <a:r>
              <a:rPr lang="en-US" dirty="0" smtClean="0"/>
              <a:t>domains </a:t>
            </a:r>
            <a:r>
              <a:rPr lang="en-US" dirty="0" smtClean="0"/>
              <a:t>by different WGs, which have risks for </a:t>
            </a:r>
            <a:r>
              <a:rPr lang="en-US" altLang="ko-KR" dirty="0"/>
              <a:t>degradation and/or operational </a:t>
            </a:r>
            <a:r>
              <a:rPr lang="en-US" altLang="ko-KR" dirty="0" smtClean="0"/>
              <a:t>conflict. </a:t>
            </a:r>
            <a:r>
              <a:rPr lang="en-US" dirty="0" smtClean="0"/>
              <a:t>Cross-domain coordination between 5GC and RAN, UE as well as recommendations need to be considered to enable </a:t>
            </a:r>
            <a:r>
              <a:rPr lang="en-US" dirty="0" smtClean="0"/>
              <a:t>detection </a:t>
            </a:r>
            <a:r>
              <a:rPr lang="en-US" dirty="0" smtClean="0"/>
              <a:t>and mitigation of AI-related </a:t>
            </a:r>
            <a:r>
              <a:rPr lang="en-US" dirty="0" smtClean="0"/>
              <a:t>risks</a:t>
            </a:r>
            <a:r>
              <a:rPr lang="en-US" strike="sngStrike" dirty="0" smtClean="0"/>
              <a:t> </a:t>
            </a:r>
            <a:endParaRPr lang="en-US" strike="sngStrike" dirty="0" smtClean="0"/>
          </a:p>
          <a:p>
            <a:r>
              <a:rPr lang="en-US" dirty="0" smtClean="0"/>
              <a:t>3a) </a:t>
            </a:r>
            <a:r>
              <a:rPr lang="en-US" dirty="0" smtClean="0"/>
              <a:t>Such </a:t>
            </a:r>
            <a:r>
              <a:rPr lang="en-US" dirty="0" smtClean="0"/>
              <a:t>network risks should be defined at the 5GC e.g. as related to performance degradation and/or operational conflict</a:t>
            </a:r>
          </a:p>
          <a:p>
            <a:r>
              <a:rPr lang="en-US" dirty="0" smtClean="0"/>
              <a:t>3b) </a:t>
            </a:r>
            <a:r>
              <a:rPr lang="en-US" dirty="0" smtClean="0"/>
              <a:t>Recommendations </a:t>
            </a:r>
            <a:r>
              <a:rPr lang="en-US" dirty="0" smtClean="0"/>
              <a:t>can be leveraged within the 5GC </a:t>
            </a:r>
            <a:r>
              <a:rPr lang="en-US" dirty="0" smtClean="0"/>
              <a:t>to </a:t>
            </a:r>
            <a:r>
              <a:rPr lang="en-US" dirty="0" smtClean="0"/>
              <a:t>mitigate the </a:t>
            </a:r>
            <a:r>
              <a:rPr lang="en-US" dirty="0" smtClean="0"/>
              <a:t>detected potential problem</a:t>
            </a:r>
            <a:endParaRPr lang="en-US" dirty="0" smtClean="0"/>
          </a:p>
          <a:p>
            <a:r>
              <a:rPr lang="en-US" dirty="0" smtClean="0"/>
              <a:t>3c) </a:t>
            </a:r>
            <a:r>
              <a:rPr lang="en-US" dirty="0" smtClean="0"/>
              <a:t>Mobility </a:t>
            </a:r>
            <a:r>
              <a:rPr lang="en-US" dirty="0" smtClean="0"/>
              <a:t>management optimization between 5GC-RAN may be studied as first use case to jointly leverage cross-domain AI and recommendations to align AI-based predictions and corresponding decisions to executive handover.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585989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9681" y="2743200"/>
            <a:ext cx="10515600" cy="689811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+mn-lt"/>
              </a:rPr>
              <a:t>Thanks!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987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schemas.microsoft.com/office/infopath/2007/PartnerControls"/>
    <ds:schemaRef ds:uri="280d8efa-eff2-4910-88d2-79ca146720c4"/>
    <ds:schemaRef ds:uri="http://schemas.microsoft.com/office/2006/metadata/properties"/>
    <ds:schemaRef ds:uri="http://purl.org/dc/terms/"/>
    <ds:schemaRef ds:uri="679a257e-872f-4c98-9e8a-0a9c104f72cd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30450</TotalTime>
  <Words>847</Words>
  <Application>Microsoft Office PowerPoint</Application>
  <PresentationFormat>Widescreen</PresentationFormat>
  <Paragraphs>44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맑은 고딕</vt:lpstr>
      <vt:lpstr>Microsoft YaHei</vt:lpstr>
      <vt:lpstr>宋体</vt:lpstr>
      <vt:lpstr>.AppleSystemUIFont</vt:lpstr>
      <vt:lpstr>Arial</vt:lpstr>
      <vt:lpstr>Arial </vt:lpstr>
      <vt:lpstr>Calibri</vt:lpstr>
      <vt:lpstr>Calibri Light</vt:lpstr>
      <vt:lpstr>DengXian</vt:lpstr>
      <vt:lpstr>Times New Roman</vt:lpstr>
      <vt:lpstr>Office Theme</vt:lpstr>
      <vt:lpstr>Custom Design</vt:lpstr>
      <vt:lpstr>    Study Proposal on Enhanced 5G Core Support for AI (FS_5GC_AI)   </vt:lpstr>
      <vt:lpstr>Background</vt:lpstr>
      <vt:lpstr>Proposed Objectives</vt:lpstr>
      <vt:lpstr>Objective 1: Additional Information</vt:lpstr>
      <vt:lpstr>Objective 2: Additional Information </vt:lpstr>
      <vt:lpstr>Objective 3: Additional Information </vt:lpstr>
      <vt:lpstr>Thanks!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Samsung_v1</cp:lastModifiedBy>
  <cp:revision>1065</cp:revision>
  <cp:lastPrinted>2021-06-08T20:14:41Z</cp:lastPrinted>
  <dcterms:created xsi:type="dcterms:W3CDTF">2010-02-05T13:52:04Z</dcterms:created>
  <dcterms:modified xsi:type="dcterms:W3CDTF">2023-05-12T16:51:44Z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(2)Dj3Mu7RnRCplZe3yBcLWBa7382+0DwRdDD6VU1pZYpq8khcBLe5neBG1zyely6Se05bECMjd
V6zTL6Alh54U41QR5v0ZRf206ELIpUuYnBYMOGrHZqf954OpuNlU2tFtvmq/ehRuSZTx+9SW
JA2034xSwLe3Ne9syE+ArSODor2YgAeMfk5EDiuwZgUUhs0wfrkTlIgvS55jO9HtjYoD5GYT
N437MNBzh8VtFdAjqq</vt:lpwstr>
  </property>
  <property fmtid="{D5CDD505-2E9C-101B-9397-08002B2CF9AE}" pid="4" name="_2015_ms_pID_7253431">
    <vt:lpwstr>N1qURMe4CnvSW0XofWnkHBnvZVQkKUV+Y9aUkFgIX434SRZxQdCMl4
rIQ5ojR2ZNG0e8SdrR6+i5904ISkeQufDPSzRCiUHoxjlfvgla5gARJJdJ6SGNUQJcnwmaUp
yNZ60mzfs+Khe+7S8GQB3nCnTyL0+5ltPtvwbSAQ+wfI0rpWn61NarYJsXlL5M6az3fgSio9
biTVFcHtRvgApNTQ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1615906445</vt:lpwstr>
  </property>
</Properties>
</file>